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028" r:id="rId2"/>
    <p:sldId id="273" r:id="rId3"/>
    <p:sldId id="1022" r:id="rId4"/>
    <p:sldId id="272" r:id="rId5"/>
    <p:sldId id="258" r:id="rId6"/>
    <p:sldId id="259" r:id="rId7"/>
    <p:sldId id="271" r:id="rId8"/>
    <p:sldId id="1023" r:id="rId9"/>
    <p:sldId id="276" r:id="rId10"/>
    <p:sldId id="260" r:id="rId11"/>
    <p:sldId id="261" r:id="rId12"/>
    <p:sldId id="262" r:id="rId13"/>
    <p:sldId id="1026" r:id="rId14"/>
    <p:sldId id="1024" r:id="rId15"/>
    <p:sldId id="279" r:id="rId16"/>
    <p:sldId id="102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蕾" initials="曹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FFFFF"/>
    <a:srgbClr val="EF6F76"/>
    <a:srgbClr val="D18282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3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8T11:19:56.418" idx="2">
    <p:pos x="4368" y="88"/>
    <p:text>待修改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904B2-B657-4E47-A300-C4BBD8AFF063}" type="datetimeFigureOut">
              <a:rPr lang="zh-CN" altLang="en-US" smtClean="0"/>
              <a:t>2021/5/27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90CB-9E7C-4097-990A-26D60DCE5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890CB-9E7C-4097-990A-26D60DCE517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1236000" y="145802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191000" y="367390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huxuebu@sjtu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4.xm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2BE71855-1849-4FC4-A9D5-7DDD1C68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318" y="2016174"/>
            <a:ext cx="9379365" cy="1060855"/>
          </a:xfrm>
        </p:spPr>
        <p:txBody>
          <a:bodyPr/>
          <a:lstStyle/>
          <a:p>
            <a:r>
              <a:rPr lang="zh-CN" altLang="en-US" dirty="0"/>
              <a:t>上海交通大学春季助学金</a:t>
            </a:r>
            <a:br>
              <a:rPr lang="en-US" altLang="zh-CN" dirty="0"/>
            </a:br>
            <a:r>
              <a:rPr lang="zh-CN" altLang="en-US" dirty="0"/>
              <a:t>学生申请须知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903F1C-568E-4080-8C79-B487B35A71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fld id="{045CE301-1C36-4793-AA14-14B8D1577BED}" type="datetime2">
              <a:rPr lang="zh-CN" altLang="en-US" smtClean="0"/>
              <a:pPr/>
              <a:t>2021年5月27日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32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3" y="1577535"/>
            <a:ext cx="3906382" cy="457358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任闻玉助学金申请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110271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【学生工作】点击【助学金申请】进行填写。</a:t>
            </a:r>
          </a:p>
        </p:txBody>
      </p:sp>
      <p:sp>
        <p:nvSpPr>
          <p:cNvPr id="10" name="矩形 9"/>
          <p:cNvSpPr/>
          <p:nvPr/>
        </p:nvSpPr>
        <p:spPr>
          <a:xfrm>
            <a:off x="2166151" y="3188423"/>
            <a:ext cx="470517" cy="433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395667" y="2823208"/>
            <a:ext cx="750794" cy="365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866640" y="42948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补充助学金申请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006353" y="4498854"/>
            <a:ext cx="28602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4" y="1577535"/>
            <a:ext cx="6611645" cy="21977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46241" y="4294822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本人正面免冠彩色头像，纯色背景无边框，人像清晰（最好是证件照）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0870047" y="3321575"/>
            <a:ext cx="356753" cy="884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27274" y="1577535"/>
            <a:ext cx="5247686" cy="219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7487920" y="3775312"/>
            <a:ext cx="365760" cy="9897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370320" y="4745673"/>
            <a:ext cx="2431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其余内容部分会自动填充，可能信息会有错误请认真核对修改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b="49162"/>
          <a:stretch>
            <a:fillRect/>
          </a:stretch>
        </p:blipFill>
        <p:spPr>
          <a:xfrm>
            <a:off x="1796816" y="2358838"/>
            <a:ext cx="6829442" cy="101731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任闻玉助学金申请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3" y="769347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年度春季和秋季学期总的挂科门数，将作为学院和学校审核申请的考量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71534" y="4767720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填写完成后，点击左上角提交按钮后选择你的思政老师，确认后即完成助学金申请的提交。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7200" y="5106100"/>
            <a:ext cx="3657600" cy="1284778"/>
            <a:chOff x="4267199" y="3974413"/>
            <a:chExt cx="3657600" cy="1284778"/>
          </a:xfrm>
        </p:grpSpPr>
        <p:pic>
          <p:nvPicPr>
            <p:cNvPr id="7" name="图片 6" descr="C:\Users\hucj1\AppData\Local\Microsoft\Windows\INetCache\Content.Word\个人总结指南图3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78"/>
            <a:stretch>
              <a:fillRect/>
            </a:stretch>
          </p:blipFill>
          <p:spPr bwMode="auto">
            <a:xfrm>
              <a:off x="4267199" y="3974413"/>
              <a:ext cx="3657600" cy="1284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5593568" y="4722244"/>
              <a:ext cx="436868" cy="53694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1533" y="1962522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注意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:【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个人情况及申请理由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无需填写尊敬的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xxx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，直接填写正文即可。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31802" y="5621836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699206" y="5075497"/>
            <a:ext cx="750794" cy="365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794401" y="2798807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无需填写尊敬的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xxx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，直接填写正文即可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12" y="1186806"/>
            <a:ext cx="9157171" cy="431822"/>
          </a:xfrm>
          <a:prstGeom prst="rect">
            <a:avLst/>
          </a:prstGeom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6128" y="3464691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下载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个人学习生活情况报告模板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按格式填写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完毕后作为附件上传（模板同时也下发至学院）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86" y="3928689"/>
            <a:ext cx="9354031" cy="77474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249294" y="4063909"/>
            <a:ext cx="2841440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76" y="2504503"/>
            <a:ext cx="6728153" cy="31860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任闻玉助学金申请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66224" y="701105"/>
            <a:ext cx="117486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6.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中查看审核进度并打印。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申请获得补充助学金（含续评项目）的同学，需要打印提交： “助学金申请”纸质表格！</a:t>
            </a:r>
            <a:endParaRPr lang="en-US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073" name="图片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34" y="5563765"/>
            <a:ext cx="7639525" cy="120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18392" y="5149364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进行打印后提交至学院。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70047" y="5057475"/>
            <a:ext cx="1188823" cy="980860"/>
            <a:chOff x="10870047" y="5057475"/>
            <a:chExt cx="1188823" cy="980860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047" y="5057475"/>
              <a:ext cx="1188823" cy="72548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1089996" y="577672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b="1" dirty="0">
                  <a:solidFill>
                    <a:srgbClr val="D18282"/>
                  </a:solidFill>
                </a:rPr>
                <a:t>返回流程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690903" y="3130158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显示通过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210345" y="2728043"/>
            <a:ext cx="885492" cy="3077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037" y="1610198"/>
            <a:ext cx="5232980" cy="789962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>
            <a:off x="7720929" y="1873295"/>
            <a:ext cx="807243" cy="3494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541085" y="1798158"/>
            <a:ext cx="139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54327" y="4762906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点击：学生申请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33758" y="2771146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3.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点击查看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27" name="直接箭头连接符 26"/>
          <p:cNvCxnSpPr>
            <a:stCxn id="26" idx="1"/>
          </p:cNvCxnSpPr>
          <p:nvPr/>
        </p:nvCxnSpPr>
        <p:spPr>
          <a:xfrm flipH="1" flipV="1">
            <a:off x="8630138" y="2648047"/>
            <a:ext cx="403620" cy="276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898780" y="641837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30" name="iconfont-11899-5651573"/>
          <p:cNvSpPr>
            <a:spLocks noChangeAspect="1"/>
          </p:cNvSpPr>
          <p:nvPr/>
        </p:nvSpPr>
        <p:spPr bwMode="auto">
          <a:xfrm>
            <a:off x="7852185" y="5919342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矩形 5"/>
          <p:cNvSpPr/>
          <p:nvPr/>
        </p:nvSpPr>
        <p:spPr>
          <a:xfrm>
            <a:off x="1210345" y="1281254"/>
            <a:ext cx="8153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待申请显示通过后，可点击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查看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进入，点击最下方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学生申请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24" name="椭圆 23"/>
          <p:cNvSpPr/>
          <p:nvPr/>
        </p:nvSpPr>
        <p:spPr>
          <a:xfrm>
            <a:off x="6290444" y="2025323"/>
            <a:ext cx="1391387" cy="4867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992207" y="2412534"/>
            <a:ext cx="1020552" cy="50638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176" y="3170110"/>
            <a:ext cx="6298701" cy="1474164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2475037" y="4255396"/>
            <a:ext cx="1328323" cy="42126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2095837" y="4432912"/>
            <a:ext cx="380145" cy="3623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76" y="3310956"/>
            <a:ext cx="7573032" cy="14118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92" y="2504503"/>
            <a:ext cx="7351937" cy="3186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48" y="1428057"/>
            <a:ext cx="5078280" cy="106643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任闻玉助学金申请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66224" y="916549"/>
            <a:ext cx="8675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7.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如果被学院退回，可在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待办事项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中找到被退回的补充助学金申请，点击右边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查看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，点击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学生修改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进入修改界面，根据学院评审意见进行修改后，重新提交。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0870047" y="5057475"/>
            <a:ext cx="1188823" cy="980860"/>
            <a:chOff x="10870047" y="5057475"/>
            <a:chExt cx="1188823" cy="980860"/>
          </a:xfrm>
        </p:grpSpPr>
        <p:pic>
          <p:nvPicPr>
            <p:cNvPr id="16" name="图片 1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047" y="5057475"/>
              <a:ext cx="1188823" cy="72548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1089996" y="577672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b="1" dirty="0">
                  <a:solidFill>
                    <a:srgbClr val="D18282"/>
                  </a:solidFill>
                </a:rPr>
                <a:t>返回流程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690903" y="3130158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显示通过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210345" y="2771146"/>
            <a:ext cx="225539" cy="2646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5255455" y="1671539"/>
            <a:ext cx="2901572" cy="1963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217641" y="1500618"/>
            <a:ext cx="1609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待办事项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8600" y="3753928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点击：学生修改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33758" y="2771146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3.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点击查看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27" name="直接箭头连接符 26"/>
          <p:cNvCxnSpPr>
            <a:stCxn id="26" idx="1"/>
          </p:cNvCxnSpPr>
          <p:nvPr/>
        </p:nvCxnSpPr>
        <p:spPr>
          <a:xfrm flipH="1" flipV="1">
            <a:off x="8630138" y="2648047"/>
            <a:ext cx="403620" cy="276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803453" y="1643270"/>
            <a:ext cx="1391387" cy="4867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992207" y="2412534"/>
            <a:ext cx="1020552" cy="50638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429314" y="3237053"/>
            <a:ext cx="1020552" cy="50638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1526872" y="3568279"/>
            <a:ext cx="902442" cy="2409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家庭经济情况调查表打印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8"/>
          <a:stretch>
            <a:fillRect/>
          </a:stretch>
        </p:blipFill>
        <p:spPr>
          <a:xfrm>
            <a:off x="2033099" y="5680509"/>
            <a:ext cx="6942213" cy="11267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05" y="2434392"/>
            <a:ext cx="7041218" cy="46562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家庭经济情况调查表打印</a:t>
            </a:r>
            <a:endParaRPr lang="zh-CN" altLang="zh-CN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28600" y="772829"/>
            <a:ext cx="10914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原家庭经济困难在库同学（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前入库同学）：打印原扫描件即可。</a:t>
            </a:r>
          </a:p>
        </p:txBody>
      </p:sp>
      <p:sp>
        <p:nvSpPr>
          <p:cNvPr id="7" name="矩形 6"/>
          <p:cNvSpPr/>
          <p:nvPr/>
        </p:nvSpPr>
        <p:spPr>
          <a:xfrm>
            <a:off x="228600" y="1169129"/>
            <a:ext cx="11077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及以后新入库同学：可通过数字交大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已办事项中找到审核通过的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困难生申请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】-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右上角下载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进行打印；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9371" y="5384276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进行打印后提交至学院。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037" y="1610198"/>
            <a:ext cx="5232980" cy="789962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7720929" y="1873295"/>
            <a:ext cx="807243" cy="3494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541085" y="1798158"/>
            <a:ext cx="1490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2626" y="4251700"/>
            <a:ext cx="1782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3.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点击：申请人填写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33758" y="2771146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点击查看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20" name="直接箭头连接符 19"/>
          <p:cNvCxnSpPr>
            <a:stCxn id="19" idx="1"/>
          </p:cNvCxnSpPr>
          <p:nvPr/>
        </p:nvCxnSpPr>
        <p:spPr>
          <a:xfrm flipH="1" flipV="1">
            <a:off x="8630138" y="2648047"/>
            <a:ext cx="403620" cy="276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986137" y="6499435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打印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2" name="iconfont-11899-5651573"/>
          <p:cNvSpPr>
            <a:spLocks noChangeAspect="1"/>
          </p:cNvSpPr>
          <p:nvPr/>
        </p:nvSpPr>
        <p:spPr bwMode="auto">
          <a:xfrm>
            <a:off x="7210516" y="5999268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3" name="椭圆 22"/>
          <p:cNvSpPr/>
          <p:nvPr/>
        </p:nvSpPr>
        <p:spPr>
          <a:xfrm>
            <a:off x="6290444" y="2025323"/>
            <a:ext cx="1391387" cy="4867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210516" y="2412534"/>
            <a:ext cx="1802243" cy="50638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11" y="3051560"/>
            <a:ext cx="6362496" cy="2167846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2498818" y="4135483"/>
            <a:ext cx="1524352" cy="40707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009267" y="4484738"/>
            <a:ext cx="4657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8309748" y="5999268"/>
            <a:ext cx="425690" cy="209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017486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谢谢您的观看</a:t>
            </a:r>
            <a: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~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学生须知</a:t>
            </a:r>
            <a:r>
              <a:rPr lang="en-US" altLang="zh-CN" dirty="0"/>
              <a:t>—</a:t>
            </a:r>
            <a:r>
              <a:rPr lang="zh-CN" altLang="en-US" sz="2400" dirty="0"/>
              <a:t>任闻玉助学金申请注意事项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19056" y="719409"/>
            <a:ext cx="737734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一、任闻玉助学金申请群体：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新评：未获得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年度补充助学金的大一和研一在库家庭经济困难生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续评：任闻玉助学金跟踪续评的学生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216093" y="1710650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二、任闻玉助学金项目金额：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6093" y="2083483"/>
            <a:ext cx="114973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三、任闻玉助学金材料提交要求</a:t>
            </a:r>
            <a:r>
              <a:rPr kumimoji="1"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endParaRPr kumimoji="1"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r>
              <a:rPr kumimoji="1"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电子材料：</a:t>
            </a:r>
            <a:endParaRPr kumimoji="1"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个人学习生活情况报告（同上传申请链接的个人学习生活情况报告）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个人生活照片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纸质材料：</a:t>
            </a:r>
          </a:p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申请表（线上审批完成后导出并加盖公章）</a:t>
            </a:r>
          </a:p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成绩单，若有挂科还需提交“挂科说明“（加盖公章）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家庭经济情况调查表（仅新评和补评需提交，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加盖公章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个人学习生活情况报告（加盖公章，同上传申请链接的个人学习生活情况报告）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kumimoji="1" lang="zh-CN" altLang="en-US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（如有问题请联系奖助部</a:t>
            </a:r>
            <a:r>
              <a:rPr kumimoji="1" lang="en-US" altLang="zh-CN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-</a:t>
            </a: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邮箱：</a:t>
            </a:r>
            <a:r>
              <a:rPr kumimoji="1" lang="en-US" altLang="zh-CN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  <a:hlinkClick r:id="rId3"/>
              </a:rPr>
              <a:t>zhuxuebu@sjtu.edu.cn</a:t>
            </a: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；电话： </a:t>
            </a:r>
            <a:r>
              <a:rPr kumimoji="1" lang="en-US" altLang="zh-CN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021-54746014</a:t>
            </a: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；</a:t>
            </a:r>
            <a:r>
              <a:rPr kumimoji="1" lang="en-US" altLang="zh-CN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13023227071 </a:t>
            </a: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endParaRPr kumimoji="1" lang="en-US" altLang="zh-CN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若上年度（</a:t>
            </a:r>
            <a:r>
              <a:rPr kumimoji="1" lang="en-US" altLang="zh-CN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2020</a:t>
            </a:r>
            <a:r>
              <a:rPr kumimoji="1" lang="zh-CN" altLang="en-US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春</a:t>
            </a:r>
            <a:r>
              <a:rPr kumimoji="1" lang="en-US" altLang="zh-CN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+</a:t>
            </a:r>
            <a:r>
              <a:rPr kumimoji="1" lang="zh-CN" altLang="en-US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秋）成绩出现挂科同学需要提交“挂科说明”说明挂科原因，附加纸质版手写签名！</a:t>
            </a:r>
            <a:endParaRPr kumimoji="1" lang="en-US" altLang="zh-CN" dirty="0">
              <a:solidFill>
                <a:srgbClr val="C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困难生的家庭经济情况调查表</a:t>
            </a: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具体操作见</a:t>
            </a: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线上申请指南（本</a:t>
            </a:r>
            <a:r>
              <a:rPr kumimoji="1" lang="en-US" altLang="zh-CN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PPT</a:t>
            </a: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第三部分）</a:t>
            </a:r>
            <a:endParaRPr kumimoji="1" lang="en-US" altLang="zh-CN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所有纸质材料都需要加盖学院公章交至学院</a:t>
            </a:r>
          </a:p>
        </p:txBody>
      </p:sp>
      <p:sp>
        <p:nvSpPr>
          <p:cNvPr id="2" name="矩形 1"/>
          <p:cNvSpPr/>
          <p:nvPr/>
        </p:nvSpPr>
        <p:spPr>
          <a:xfrm>
            <a:off x="8316826" y="1452408"/>
            <a:ext cx="3240056" cy="1716919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取消续评同学</a:t>
            </a:r>
            <a:r>
              <a:rPr kumimoji="1"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纸质材料：</a:t>
            </a:r>
            <a:endParaRPr kumimoji="1"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取消续评表（格式见模板，加盖公章）</a:t>
            </a:r>
            <a:endParaRPr kumimoji="1"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因成绩取消需附成绩单（加盖公章）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年度个人总结线上操作指南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年度个人总结申请及审批流程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3832574" y="1409517"/>
            <a:ext cx="1834436" cy="2946884"/>
            <a:chOff x="2779701" y="761123"/>
            <a:chExt cx="1834436" cy="2946884"/>
          </a:xfrm>
        </p:grpSpPr>
        <p:sp>
          <p:nvSpPr>
            <p:cNvPr id="6" name="圆角矩形 5">
              <a:hlinkClick r:id="rId4" action="ppaction://hlinksldjump"/>
            </p:cNvPr>
            <p:cNvSpPr/>
            <p:nvPr/>
          </p:nvSpPr>
          <p:spPr>
            <a:xfrm>
              <a:off x="360005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79701" y="2230679"/>
              <a:ext cx="18344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/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获得</a:t>
              </a:r>
              <a:r>
                <a:rPr lang="zh-CN" altLang="en-US" b="1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上年度任闻玉助学金的同学提交</a:t>
              </a:r>
              <a:r>
                <a:rPr lang="zh-CN" altLang="en-US" b="1" dirty="0"/>
                <a:t>年度个人总结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69627" y="1409517"/>
            <a:ext cx="1559720" cy="3497305"/>
            <a:chOff x="4506112" y="761123"/>
            <a:chExt cx="1559720" cy="3497305"/>
          </a:xfrm>
        </p:grpSpPr>
        <p:sp>
          <p:nvSpPr>
            <p:cNvPr id="24" name="圆角矩形 23"/>
            <p:cNvSpPr/>
            <p:nvPr/>
          </p:nvSpPr>
          <p:spPr>
            <a:xfrm>
              <a:off x="5108179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思政考核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06112" y="2227103"/>
              <a:ext cx="15597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进行审核，并对上一年获得补充助学金的同学进行</a:t>
              </a:r>
              <a:r>
                <a:rPr lang="en-US" altLang="zh-CN" b="1" dirty="0">
                  <a:solidFill>
                    <a:srgbClr val="C00000"/>
                  </a:solidFill>
                </a:rPr>
                <a:t>ABC</a:t>
              </a:r>
              <a:r>
                <a:rPr lang="zh-CN" altLang="en-US" b="1" dirty="0"/>
                <a:t>档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考核评定</a:t>
              </a:r>
              <a:endParaRPr lang="zh-CN" altLang="en-US" b="1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518840" y="1409517"/>
            <a:ext cx="1559720" cy="2097881"/>
            <a:chOff x="6018609" y="761123"/>
            <a:chExt cx="1559720" cy="2097881"/>
          </a:xfrm>
        </p:grpSpPr>
        <p:sp>
          <p:nvSpPr>
            <p:cNvPr id="26" name="圆角矩形 25">
              <a:hlinkClick r:id="" action="ppaction://noaction"/>
            </p:cNvPr>
            <p:cNvSpPr/>
            <p:nvPr/>
          </p:nvSpPr>
          <p:spPr>
            <a:xfrm>
              <a:off x="661630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院系审核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18609" y="2212673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026964" y="1278251"/>
            <a:ext cx="1559720" cy="2248374"/>
            <a:chOff x="7526733" y="629857"/>
            <a:chExt cx="1559720" cy="2248374"/>
          </a:xfrm>
        </p:grpSpPr>
        <p:sp>
          <p:nvSpPr>
            <p:cNvPr id="28" name="圆角矩形 27"/>
            <p:cNvSpPr/>
            <p:nvPr/>
          </p:nvSpPr>
          <p:spPr>
            <a:xfrm>
              <a:off x="8124428" y="629857"/>
              <a:ext cx="364331" cy="1512689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学生处审核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26733" y="2231900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cxnSp>
        <p:nvCxnSpPr>
          <p:cNvPr id="31" name="直接箭头连接符 30"/>
          <p:cNvCxnSpPr>
            <a:stCxn id="6" idx="3"/>
            <a:endCxn id="24" idx="1"/>
          </p:cNvCxnSpPr>
          <p:nvPr/>
        </p:nvCxnSpPr>
        <p:spPr>
          <a:xfrm>
            <a:off x="5017258" y="2034595"/>
            <a:ext cx="13544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4" idx="3"/>
            <a:endCxn id="26" idx="1"/>
          </p:cNvCxnSpPr>
          <p:nvPr/>
        </p:nvCxnSpPr>
        <p:spPr>
          <a:xfrm>
            <a:off x="6736025" y="2034595"/>
            <a:ext cx="13805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6" idx="3"/>
            <a:endCxn id="28" idx="1"/>
          </p:cNvCxnSpPr>
          <p:nvPr/>
        </p:nvCxnSpPr>
        <p:spPr>
          <a:xfrm>
            <a:off x="8480866" y="2034595"/>
            <a:ext cx="114379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平行四边形 40"/>
          <p:cNvSpPr/>
          <p:nvPr/>
        </p:nvSpPr>
        <p:spPr>
          <a:xfrm rot="5400000">
            <a:off x="-1129304" y="2485640"/>
            <a:ext cx="4226808" cy="718487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年度个人总结流程</a:t>
            </a:r>
          </a:p>
        </p:txBody>
      </p:sp>
      <p:sp>
        <p:nvSpPr>
          <p:cNvPr id="2" name="矩形 1"/>
          <p:cNvSpPr/>
          <p:nvPr/>
        </p:nvSpPr>
        <p:spPr>
          <a:xfrm>
            <a:off x="842883" y="5298938"/>
            <a:ext cx="10699006" cy="1341649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A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100%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、成绩排名年级前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、积极参加公益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课内外活动（以上三条皆满足）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B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40%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75%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且上一学年成绩挂科少于三门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C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：计划完成小于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、成绩出现三门（含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门）以上挂科、生活铺张浪费，过度娱乐，奢侈消费或无故拒绝参加设奖方活动。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400" b="1" dirty="0">
                <a:solidFill>
                  <a:srgbClr val="C00000"/>
                </a:solidFill>
                <a:latin typeface="+mn-ea"/>
              </a:rPr>
              <a:t>※</a:t>
            </a:r>
            <a:r>
              <a:rPr lang="zh-CN" altLang="en-US" sz="2000" b="1" dirty="0">
                <a:highlight>
                  <a:srgbClr val="FFFF00"/>
                </a:highlight>
              </a:rPr>
              <a:t>考核</a:t>
            </a:r>
            <a:r>
              <a:rPr lang="en-US" altLang="zh-CN" sz="2000" b="1" dirty="0">
                <a:highlight>
                  <a:srgbClr val="FFFF00"/>
                </a:highlight>
              </a:rPr>
              <a:t>C</a:t>
            </a:r>
            <a:r>
              <a:rPr lang="zh-CN" altLang="en-US" sz="2000" b="1" dirty="0">
                <a:highlight>
                  <a:srgbClr val="FFFF00"/>
                </a:highlight>
              </a:rPr>
              <a:t>档学生自动取消本年度申请资格</a:t>
            </a:r>
            <a:endParaRPr lang="zh-CN" altLang="en-US" sz="1400" b="1" dirty="0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127" y="494632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highlight>
                  <a:srgbClr val="FFFF00"/>
                </a:highlight>
              </a:rPr>
              <a:t>思政教师考核评定原则</a:t>
            </a:r>
          </a:p>
        </p:txBody>
      </p:sp>
      <p:sp>
        <p:nvSpPr>
          <p:cNvPr id="5" name="箭头: 下 4"/>
          <p:cNvSpPr/>
          <p:nvPr/>
        </p:nvSpPr>
        <p:spPr>
          <a:xfrm>
            <a:off x="6971113" y="4953959"/>
            <a:ext cx="547727" cy="24375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80801" y="1027452"/>
            <a:ext cx="1442081" cy="213071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年度个人总结报告只需线上提交即可</a:t>
            </a:r>
            <a:endParaRPr kumimoji="1"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无需打印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53507" y="90420"/>
            <a:ext cx="7081677" cy="598488"/>
          </a:xfrm>
        </p:spPr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7335" y="933620"/>
            <a:ext cx="11506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年度个人总结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】进行填写。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96" y="1241397"/>
            <a:ext cx="4678043" cy="5115421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2410550" y="4737370"/>
            <a:ext cx="2905882" cy="8754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316432" y="55275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年度个人总结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7497" y="2635931"/>
            <a:ext cx="640268" cy="50663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659756" y="2084597"/>
            <a:ext cx="750794" cy="365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39" y="1270909"/>
            <a:ext cx="6611645" cy="21977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1315" y="4258878"/>
            <a:ext cx="2756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1023600" y="2946400"/>
            <a:ext cx="345440" cy="1270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483373" y="1389360"/>
            <a:ext cx="5247686" cy="219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endCxn id="20" idx="0"/>
          </p:cNvCxnSpPr>
          <p:nvPr/>
        </p:nvCxnSpPr>
        <p:spPr>
          <a:xfrm flipH="1">
            <a:off x="7351352" y="3558630"/>
            <a:ext cx="1124874" cy="6717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435600" y="4230370"/>
            <a:ext cx="38309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其余内容部分会自动填充，若信息会有错误请认真核对并自行修改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8" y="1659938"/>
            <a:ext cx="6832905" cy="7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2991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填写过程中，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请注意以下栏目。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60108" y="1365079"/>
            <a:ext cx="5638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【职业生涯规划】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中，深造方向与就业方向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选填一个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，另一个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则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填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无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”；</a:t>
            </a:r>
            <a:endParaRPr lang="zh-CN" altLang="zh-CN" sz="12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zh-CN" altLang="zh-CN" sz="1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71532" y="4772396"/>
            <a:ext cx="783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填写完成后，点击左上角提交按钮后选择你的思政老师，确认后即完成年度个人总结的提交。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60108" y="2528176"/>
            <a:ext cx="7342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上一年度个人提升计划完成情况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栏目中，最右侧为上年度计划的完成程度，填写区间为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0%~100%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55533" y="5054518"/>
            <a:ext cx="1188823" cy="980860"/>
            <a:chOff x="10870047" y="5057475"/>
            <a:chExt cx="1188823" cy="980860"/>
          </a:xfrm>
        </p:grpSpPr>
        <p:pic>
          <p:nvPicPr>
            <p:cNvPr id="17" name="图片 1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047" y="5057475"/>
              <a:ext cx="1188823" cy="72548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1089996" y="577672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b="1" dirty="0">
                  <a:solidFill>
                    <a:srgbClr val="D18282"/>
                  </a:solidFill>
                </a:rPr>
                <a:t>返回流程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60" y="2779300"/>
            <a:ext cx="6755453" cy="70845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/>
          <a:srcRect r="54417"/>
          <a:stretch>
            <a:fillRect/>
          </a:stretch>
        </p:blipFill>
        <p:spPr>
          <a:xfrm>
            <a:off x="8102183" y="1953970"/>
            <a:ext cx="3610245" cy="1573987"/>
          </a:xfrm>
          <a:prstGeom prst="rect">
            <a:avLst/>
          </a:prstGeom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010536" y="1410501"/>
            <a:ext cx="3701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总结与展望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直接写正文，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无需填写尊敬的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xxx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，系统会自动打印</a:t>
            </a:r>
            <a:endParaRPr lang="zh-CN" altLang="zh-CN" sz="1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2001" y="2922365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无需填写尊敬的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xxx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，直接填写正文即可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/>
          <a:srcRect b="37266"/>
          <a:stretch>
            <a:fillRect/>
          </a:stretch>
        </p:blipFill>
        <p:spPr>
          <a:xfrm>
            <a:off x="3917544" y="5080173"/>
            <a:ext cx="3493311" cy="1334777"/>
          </a:xfrm>
          <a:prstGeom prst="rect">
            <a:avLst/>
          </a:prstGeom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1532" y="3731064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年度春季和秋季学期总的挂科门数，将作为学院和学校考核评定的参考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2434" y="4082337"/>
            <a:ext cx="8070234" cy="562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16" y="2075449"/>
            <a:ext cx="6751895" cy="2109967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1691" y="1014358"/>
            <a:ext cx="11748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840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0870047" y="5057475"/>
            <a:ext cx="1188823" cy="980860"/>
            <a:chOff x="10870047" y="5057475"/>
            <a:chExt cx="1188823" cy="980860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047" y="5057475"/>
              <a:ext cx="1188823" cy="72548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1089996" y="577672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b="1" dirty="0">
                  <a:solidFill>
                    <a:srgbClr val="D18282"/>
                  </a:solidFill>
                </a:rPr>
                <a:t>返回流程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359436" y="4227594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显示通过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2041600" y="4017970"/>
            <a:ext cx="225539" cy="2646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8396821" y="2413310"/>
            <a:ext cx="740788" cy="2592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137609" y="2305031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47638" y="4233380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3.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点击查看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28" name="直接箭头连接符 27"/>
          <p:cNvCxnSpPr>
            <a:stCxn id="27" idx="1"/>
          </p:cNvCxnSpPr>
          <p:nvPr/>
        </p:nvCxnSpPr>
        <p:spPr>
          <a:xfrm flipH="1" flipV="1">
            <a:off x="8544018" y="4110281"/>
            <a:ext cx="403620" cy="276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6723855" y="2498537"/>
            <a:ext cx="1787615" cy="685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864959" y="3860138"/>
            <a:ext cx="1740071" cy="315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38995" y="165770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待申请显示通过后，选择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查看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进入，点击最下方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申请人填写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；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015" y="4681639"/>
            <a:ext cx="6751896" cy="1152924"/>
          </a:xfrm>
          <a:prstGeom prst="rect">
            <a:avLst/>
          </a:prstGeom>
        </p:spPr>
      </p:pic>
      <p:sp>
        <p:nvSpPr>
          <p:cNvPr id="29" name="椭圆 28"/>
          <p:cNvSpPr/>
          <p:nvPr/>
        </p:nvSpPr>
        <p:spPr>
          <a:xfrm>
            <a:off x="1810842" y="5485729"/>
            <a:ext cx="1340732" cy="357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25283" y="5067519"/>
            <a:ext cx="1340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申请人填写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31" name="直接箭头连接符 30"/>
          <p:cNvCxnSpPr>
            <a:endCxn id="29" idx="2"/>
          </p:cNvCxnSpPr>
          <p:nvPr/>
        </p:nvCxnSpPr>
        <p:spPr>
          <a:xfrm>
            <a:off x="1260629" y="5412771"/>
            <a:ext cx="550213" cy="2519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助学金申请线上操作指南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8783024" cy="598488"/>
          </a:xfrm>
        </p:spPr>
        <p:txBody>
          <a:bodyPr/>
          <a:lstStyle/>
          <a:p>
            <a:r>
              <a:rPr lang="zh-CN" altLang="en-US" dirty="0"/>
              <a:t>任闻玉助学金申请及审批流程</a:t>
            </a:r>
          </a:p>
        </p:txBody>
      </p:sp>
      <p:sp>
        <p:nvSpPr>
          <p:cNvPr id="43" name="平行四边形 42"/>
          <p:cNvSpPr/>
          <p:nvPr/>
        </p:nvSpPr>
        <p:spPr>
          <a:xfrm rot="5400000">
            <a:off x="-1198962" y="3091462"/>
            <a:ext cx="3467495" cy="571281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助学金申请流程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2216545" y="2128979"/>
            <a:ext cx="1665502" cy="3511079"/>
            <a:chOff x="2216545" y="3772053"/>
            <a:chExt cx="1665502" cy="3511079"/>
          </a:xfrm>
        </p:grpSpPr>
        <p:sp>
          <p:nvSpPr>
            <p:cNvPr id="42" name="圆角矩形 41">
              <a:hlinkClick r:id="" action="ppaction://noaction"/>
            </p:cNvPr>
            <p:cNvSpPr/>
            <p:nvPr/>
          </p:nvSpPr>
          <p:spPr>
            <a:xfrm>
              <a:off x="3006081" y="377205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16545" y="5251807"/>
              <a:ext cx="166550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/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符合任闻玉助学金</a:t>
              </a:r>
              <a:r>
                <a:rPr lang="zh-CN" altLang="en-US" b="1" dirty="0">
                  <a:solidFill>
                    <a:srgbClr val="C00000"/>
                  </a:solidFill>
                </a:rPr>
                <a:t>跟踪续评条件</a:t>
              </a:r>
              <a:r>
                <a:rPr lang="zh-CN" altLang="en-US" b="1" dirty="0"/>
                <a:t>的学生、和有意向申请新评的学生</a:t>
              </a:r>
              <a:r>
                <a:rPr lang="zh-CN" altLang="en-US" b="1" dirty="0">
                  <a:solidFill>
                    <a:srgbClr val="C00000"/>
                  </a:solidFill>
                </a:rPr>
                <a:t>提交申请</a:t>
              </a:r>
              <a:endParaRPr lang="en-US" altLang="zh-CN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838832" y="2012148"/>
            <a:ext cx="1353342" cy="2242916"/>
            <a:chOff x="6544202" y="3655222"/>
            <a:chExt cx="1353342" cy="2242916"/>
          </a:xfrm>
        </p:grpSpPr>
        <p:sp>
          <p:nvSpPr>
            <p:cNvPr id="48" name="圆角矩形 47">
              <a:hlinkClick r:id="" action="ppaction://noaction"/>
            </p:cNvPr>
            <p:cNvSpPr/>
            <p:nvPr/>
          </p:nvSpPr>
          <p:spPr>
            <a:xfrm>
              <a:off x="6765499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思政审核</a:t>
              </a:r>
              <a:endParaRPr lang="en-US" altLang="zh-CN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44202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147997" y="2012148"/>
            <a:ext cx="1471214" cy="3350911"/>
            <a:chOff x="7853367" y="3655222"/>
            <a:chExt cx="1471214" cy="3350911"/>
          </a:xfrm>
        </p:grpSpPr>
        <p:sp>
          <p:nvSpPr>
            <p:cNvPr id="49" name="圆角矩形 48">
              <a:hlinkClick r:id="" action="ppaction://noaction"/>
            </p:cNvPr>
            <p:cNvSpPr/>
            <p:nvPr/>
          </p:nvSpPr>
          <p:spPr>
            <a:xfrm>
              <a:off x="8148751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院系审核</a:t>
              </a:r>
              <a:endParaRPr lang="en-US" altLang="zh-CN" b="1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3367" y="5251807"/>
              <a:ext cx="14712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</a:p>
            <a:p>
              <a:r>
                <a:rPr lang="zh-CN" altLang="en-US" b="1" dirty="0"/>
                <a:t>进行评选性质</a:t>
              </a:r>
              <a:r>
                <a:rPr lang="zh-CN" altLang="en-US" b="1" dirty="0">
                  <a:solidFill>
                    <a:srgbClr val="C00000"/>
                  </a:solidFill>
                </a:rPr>
                <a:t>（新评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续评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补评）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学生最终获助</a:t>
              </a:r>
              <a:r>
                <a:rPr lang="zh-CN" altLang="en-US" b="1" dirty="0"/>
                <a:t>确认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544640" y="2012148"/>
            <a:ext cx="1353342" cy="2242916"/>
            <a:chOff x="9250010" y="3655222"/>
            <a:chExt cx="1353342" cy="2242916"/>
          </a:xfrm>
        </p:grpSpPr>
        <p:sp>
          <p:nvSpPr>
            <p:cNvPr id="50" name="圆角矩形 49"/>
            <p:cNvSpPr/>
            <p:nvPr/>
          </p:nvSpPr>
          <p:spPr>
            <a:xfrm>
              <a:off x="9532003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学生处审核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补充助学金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250010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45070" y="2128979"/>
            <a:ext cx="1589086" cy="2959114"/>
            <a:chOff x="10485042" y="3770021"/>
            <a:chExt cx="1589086" cy="2959114"/>
          </a:xfrm>
        </p:grpSpPr>
        <p:sp>
          <p:nvSpPr>
            <p:cNvPr id="58" name="圆角矩形 57">
              <a:hlinkClick r:id="" action="ppaction://noaction"/>
            </p:cNvPr>
            <p:cNvSpPr/>
            <p:nvPr/>
          </p:nvSpPr>
          <p:spPr>
            <a:xfrm>
              <a:off x="10915254" y="3770021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学生打印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485042" y="5251807"/>
              <a:ext cx="158908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5.【</a:t>
              </a:r>
              <a:r>
                <a:rPr lang="zh-CN" altLang="en-US" b="1" dirty="0"/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>
                  <a:solidFill>
                    <a:srgbClr val="C00000"/>
                  </a:solidFill>
                </a:rPr>
                <a:t>获评任闻玉助学金同学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algn="ctr"/>
              <a:r>
                <a:rPr lang="zh-CN" altLang="en-US" b="1" dirty="0"/>
                <a:t>打印提交纸质申请表至学院</a:t>
              </a:r>
            </a:p>
          </p:txBody>
        </p:sp>
      </p:grpSp>
      <p:cxnSp>
        <p:nvCxnSpPr>
          <p:cNvPr id="60" name="直接箭头连接符 59"/>
          <p:cNvCxnSpPr>
            <a:stCxn id="42" idx="3"/>
          </p:cNvCxnSpPr>
          <p:nvPr/>
        </p:nvCxnSpPr>
        <p:spPr>
          <a:xfrm>
            <a:off x="3370412" y="2754057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48" idx="3"/>
            <a:endCxn id="49" idx="1"/>
          </p:cNvCxnSpPr>
          <p:nvPr/>
        </p:nvCxnSpPr>
        <p:spPr>
          <a:xfrm>
            <a:off x="4819061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49" idx="3"/>
            <a:endCxn id="50" idx="1"/>
          </p:cNvCxnSpPr>
          <p:nvPr/>
        </p:nvCxnSpPr>
        <p:spPr>
          <a:xfrm>
            <a:off x="6202313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0" idx="3"/>
          </p:cNvCxnSpPr>
          <p:nvPr/>
        </p:nvCxnSpPr>
        <p:spPr>
          <a:xfrm>
            <a:off x="7585565" y="2752025"/>
            <a:ext cx="6243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1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heme/theme1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1420</Words>
  <Application>Microsoft Office PowerPoint</Application>
  <PresentationFormat>宽屏</PresentationFormat>
  <Paragraphs>137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Times New Roman</vt:lpstr>
      <vt:lpstr>1_Office 主题​​</vt:lpstr>
      <vt:lpstr>上海交通大学春季助学金 学生申请须知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长俊</dc:creator>
  <cp:lastModifiedBy>林 津津</cp:lastModifiedBy>
  <cp:revision>114</cp:revision>
  <dcterms:created xsi:type="dcterms:W3CDTF">2020-11-04T02:30:00Z</dcterms:created>
  <dcterms:modified xsi:type="dcterms:W3CDTF">2021-05-27T08:13:11Z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DEE741FBA8044A7FBF60CADBEAAB3960</vt:lpwstr>
  </property>
</Properties>
</file>